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con.psu.edu/~dshapiro/463prel.htm" TargetMode="External"/><Relationship Id="rId2" Type="http://schemas.openxmlformats.org/officeDocument/2006/relationships/hyperlink" Target="http://www.scribd.com/doc/44685663/Demographic-Concepts-and-Terms-%20%20%20%20%20%20%20%20%20%20%20%20%20%20%20%20%20%0dElements-of-Population-by-Imran-Ahmad-Sajid-06-Dec-201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942" y="2192880"/>
            <a:ext cx="9144000" cy="2387600"/>
          </a:xfrm>
        </p:spPr>
        <p:txBody>
          <a:bodyPr>
            <a:normAutofit fontScale="90000"/>
          </a:bodyPr>
          <a:lstStyle/>
          <a:p>
            <a:r>
              <a:rPr lang="en-US" b="1" i="1" dirty="0"/>
              <a:t>Basic Notions and Demographic Concepts of Population </a:t>
            </a:r>
            <a:r>
              <a:rPr lang="en-US" dirty="0"/>
              <a:t/>
            </a:r>
            <a:br>
              <a:rPr lang="en-US" dirty="0"/>
            </a:br>
            <a:endParaRPr lang="en-US" dirty="0"/>
          </a:p>
        </p:txBody>
      </p:sp>
    </p:spTree>
    <p:extLst>
      <p:ext uri="{BB962C8B-B14F-4D97-AF65-F5344CB8AC3E}">
        <p14:creationId xmlns:p14="http://schemas.microsoft.com/office/powerpoint/2010/main" val="67477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771" y="365126"/>
            <a:ext cx="10707029" cy="738846"/>
          </a:xfrm>
        </p:spPr>
        <p:txBody>
          <a:bodyPr>
            <a:normAutofit fontScale="90000"/>
          </a:bodyPr>
          <a:lstStyle/>
          <a:p>
            <a:r>
              <a:rPr lang="en-US" b="1" u="sng" dirty="0" smtClean="0"/>
              <a:t/>
            </a:r>
            <a:br>
              <a:rPr lang="en-US" b="1" u="sng" dirty="0" smtClean="0"/>
            </a:br>
            <a:r>
              <a:rPr lang="en-US" b="1" u="sng" dirty="0" smtClean="0"/>
              <a:t>6</a:t>
            </a:r>
            <a:r>
              <a:rPr lang="en-US" b="1" u="sng" dirty="0"/>
              <a:t>. Demographic Transition: </a:t>
            </a:r>
            <a:r>
              <a:rPr lang="en-US" dirty="0"/>
              <a:t/>
            </a:r>
            <a:br>
              <a:rPr lang="en-US" dirty="0"/>
            </a:br>
            <a:endParaRPr lang="en-US" dirty="0"/>
          </a:p>
        </p:txBody>
      </p:sp>
      <p:sp>
        <p:nvSpPr>
          <p:cNvPr id="3" name="Content Placeholder 2"/>
          <p:cNvSpPr>
            <a:spLocks noGrp="1"/>
          </p:cNvSpPr>
          <p:nvPr>
            <p:ph idx="1"/>
          </p:nvPr>
        </p:nvSpPr>
        <p:spPr>
          <a:xfrm>
            <a:off x="646771" y="1293541"/>
            <a:ext cx="11095463" cy="4883422"/>
          </a:xfrm>
        </p:spPr>
        <p:txBody>
          <a:bodyPr>
            <a:normAutofit lnSpcReduction="10000"/>
          </a:bodyPr>
          <a:lstStyle/>
          <a:p>
            <a:pPr marL="0" indent="0" algn="just">
              <a:buNone/>
            </a:pPr>
            <a:r>
              <a:rPr lang="en-US" dirty="0" smtClean="0"/>
              <a:t>	</a:t>
            </a:r>
            <a:r>
              <a:rPr lang="en-US" sz="2600" dirty="0" smtClean="0"/>
              <a:t>The </a:t>
            </a:r>
            <a:r>
              <a:rPr lang="en-US" sz="2600" dirty="0"/>
              <a:t>notion of the demographic transition refers to the long-term process of transition from a demographic regime of high birth and death rates to one of low birth and death rates. Every industrialized country has undergone this transition, and developing countries may be seen as being in various stages of the transition. </a:t>
            </a:r>
            <a:endParaRPr lang="en-US" sz="2600" dirty="0" smtClean="0"/>
          </a:p>
          <a:p>
            <a:pPr marL="0" indent="0" algn="just">
              <a:buNone/>
            </a:pPr>
            <a:r>
              <a:rPr lang="en-US" sz="2600" b="1" u="sng" dirty="0"/>
              <a:t>7. Population Momentum:</a:t>
            </a:r>
            <a:endParaRPr lang="en-US" sz="2600" dirty="0"/>
          </a:p>
          <a:p>
            <a:pPr marL="0" indent="0" algn="just">
              <a:buNone/>
            </a:pPr>
            <a:r>
              <a:rPr lang="en-US" sz="2600" dirty="0"/>
              <a:t>	</a:t>
            </a:r>
            <a:r>
              <a:rPr lang="en-US" sz="2600" dirty="0" smtClean="0"/>
              <a:t>The </a:t>
            </a:r>
            <a:r>
              <a:rPr lang="en-US" sz="2600" dirty="0"/>
              <a:t>tendency for a rapidly growing population to keep on growing population to keep on growing, even after the implementation of policies designed to halt population growth.</a:t>
            </a:r>
          </a:p>
          <a:p>
            <a:pPr marL="0" indent="0" algn="just">
              <a:buNone/>
            </a:pPr>
            <a:r>
              <a:rPr lang="en-US" sz="2600" b="1" u="sng" dirty="0"/>
              <a:t>8. Doubling Time:</a:t>
            </a:r>
            <a:endParaRPr lang="en-US" sz="2600" dirty="0"/>
          </a:p>
          <a:p>
            <a:pPr marL="0" indent="0" algn="just">
              <a:buNone/>
            </a:pPr>
            <a:r>
              <a:rPr lang="en-US" sz="2600" dirty="0"/>
              <a:t>	</a:t>
            </a:r>
            <a:r>
              <a:rPr lang="en-US" sz="2600" dirty="0" smtClean="0"/>
              <a:t>The </a:t>
            </a:r>
            <a:r>
              <a:rPr lang="en-US" sz="2600" dirty="0"/>
              <a:t>time it would take a population to double, given no changes in age-specific mortality or fertility rates. Any change in the fertility or the mortality graphs changing doubling time.</a:t>
            </a:r>
          </a:p>
          <a:p>
            <a:pPr marL="0" indent="0" algn="just">
              <a:buNone/>
            </a:pPr>
            <a:endParaRPr lang="en-US" dirty="0"/>
          </a:p>
        </p:txBody>
      </p:sp>
    </p:spTree>
    <p:extLst>
      <p:ext uri="{BB962C8B-B14F-4D97-AF65-F5344CB8AC3E}">
        <p14:creationId xmlns:p14="http://schemas.microsoft.com/office/powerpoint/2010/main" val="1945627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265"/>
          </a:xfrm>
        </p:spPr>
        <p:txBody>
          <a:bodyPr/>
          <a:lstStyle/>
          <a:p>
            <a:r>
              <a:rPr lang="en-US" b="1" dirty="0" smtClean="0"/>
              <a:t>Sources:</a:t>
            </a:r>
            <a:endParaRPr lang="en-US" b="1" dirty="0"/>
          </a:p>
        </p:txBody>
      </p:sp>
      <p:sp>
        <p:nvSpPr>
          <p:cNvPr id="3" name="Content Placeholder 2"/>
          <p:cNvSpPr>
            <a:spLocks noGrp="1"/>
          </p:cNvSpPr>
          <p:nvPr>
            <p:ph idx="1"/>
          </p:nvPr>
        </p:nvSpPr>
        <p:spPr>
          <a:xfrm>
            <a:off x="838199" y="1282390"/>
            <a:ext cx="10892883" cy="4894573"/>
          </a:xfrm>
        </p:spPr>
        <p:txBody>
          <a:bodyPr>
            <a:normAutofit/>
          </a:bodyPr>
          <a:lstStyle/>
          <a:p>
            <a:pPr marL="0" indent="0">
              <a:buNone/>
            </a:pPr>
            <a:r>
              <a:rPr lang="en-US" dirty="0"/>
              <a:t>Imran, S. A. Demographic Concepts  and Terms/Elements of Population. </a:t>
            </a:r>
            <a:r>
              <a:rPr lang="en-US" dirty="0"/>
              <a:t>	</a:t>
            </a:r>
            <a:r>
              <a:rPr lang="en-US" dirty="0" smtClean="0"/>
              <a:t>(</a:t>
            </a:r>
            <a:r>
              <a:rPr lang="en-US" dirty="0"/>
              <a:t>06 </a:t>
            </a:r>
            <a:r>
              <a:rPr lang="en-US" dirty="0" smtClean="0"/>
              <a:t>December  </a:t>
            </a:r>
            <a:r>
              <a:rPr lang="en-US" dirty="0"/>
              <a:t>2010). Retrieved  </a:t>
            </a:r>
            <a:r>
              <a:rPr lang="en-US" dirty="0" smtClean="0"/>
              <a:t>September </a:t>
            </a:r>
            <a:r>
              <a:rPr lang="en-US" dirty="0"/>
              <a:t>04, 2012, from  </a:t>
            </a:r>
            <a:r>
              <a:rPr lang="en-US" dirty="0" smtClean="0"/>
              <a:t>	</a:t>
            </a:r>
            <a:r>
              <a:rPr lang="en-US" u="sng" dirty="0" smtClean="0">
                <a:hlinkClick r:id="rId2"/>
              </a:rPr>
              <a:t>http</a:t>
            </a:r>
            <a:r>
              <a:rPr lang="en-US" u="sng" dirty="0">
                <a:hlinkClick r:id="rId2"/>
              </a:rPr>
              <a:t>://</a:t>
            </a:r>
            <a:r>
              <a:rPr lang="en-US" u="sng" dirty="0" smtClean="0">
                <a:hlinkClick r:id="rId2"/>
              </a:rPr>
              <a:t>www.scribd.com/doc/44685663/Demographic-Concepts-	and-Terms-Elements-of-Population-by-Imran-Ahmad-Sajid-06-	Dec-2010</a:t>
            </a:r>
            <a:r>
              <a:rPr lang="en-US" dirty="0" smtClean="0"/>
              <a:t>  </a:t>
            </a:r>
            <a:endParaRPr lang="en-US" dirty="0"/>
          </a:p>
          <a:p>
            <a:pPr marL="0" indent="0">
              <a:buNone/>
            </a:pPr>
            <a:r>
              <a:rPr lang="en-US" dirty="0"/>
              <a:t> </a:t>
            </a:r>
            <a:endParaRPr lang="en-US" dirty="0" smtClean="0"/>
          </a:p>
          <a:p>
            <a:pPr marL="0" indent="0">
              <a:buNone/>
            </a:pPr>
            <a:r>
              <a:rPr lang="en-US" dirty="0" smtClean="0"/>
              <a:t>David</a:t>
            </a:r>
            <a:r>
              <a:rPr lang="en-US" dirty="0"/>
              <a:t>, S. Preliminaries: Some Basic Demographic Concepts and Measures. </a:t>
            </a:r>
            <a:r>
              <a:rPr lang="en-US" dirty="0" smtClean="0"/>
              <a:t>	(</a:t>
            </a:r>
            <a:r>
              <a:rPr lang="en-US" dirty="0"/>
              <a:t>1997). Retrieved </a:t>
            </a:r>
            <a:r>
              <a:rPr lang="en-US" dirty="0" smtClean="0"/>
              <a:t>September </a:t>
            </a:r>
            <a:r>
              <a:rPr lang="en-US" dirty="0"/>
              <a:t>04, 2012, from </a:t>
            </a:r>
            <a:r>
              <a:rPr lang="en-US" dirty="0" smtClean="0"/>
              <a:t>	</a:t>
            </a:r>
            <a:r>
              <a:rPr lang="en-US" u="sng" dirty="0" smtClean="0">
                <a:hlinkClick r:id="rId3"/>
              </a:rPr>
              <a:t>http</a:t>
            </a:r>
            <a:r>
              <a:rPr lang="en-US" u="sng" dirty="0">
                <a:hlinkClick r:id="rId3"/>
              </a:rPr>
              <a:t>://www.econ.psu.edu/~dshapiro/463prel.htm</a:t>
            </a: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28909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77" y="365126"/>
            <a:ext cx="10662423" cy="794602"/>
          </a:xfrm>
        </p:spPr>
        <p:txBody>
          <a:bodyPr>
            <a:normAutofit fontScale="90000"/>
          </a:bodyPr>
          <a:lstStyle/>
          <a:p>
            <a:r>
              <a:rPr lang="en-US" b="1" u="sng" dirty="0" smtClean="0"/>
              <a:t/>
            </a:r>
            <a:br>
              <a:rPr lang="en-US" b="1" u="sng" dirty="0" smtClean="0"/>
            </a:br>
            <a:r>
              <a:rPr lang="en-US" b="1" u="sng" dirty="0" smtClean="0"/>
              <a:t>1</a:t>
            </a:r>
            <a:r>
              <a:rPr lang="en-US" b="1" u="sng" dirty="0"/>
              <a:t>. Fertility:</a:t>
            </a:r>
            <a:r>
              <a:rPr lang="en-US" b="1" dirty="0"/>
              <a:t> </a:t>
            </a:r>
            <a:br>
              <a:rPr lang="en-US" b="1" dirty="0"/>
            </a:br>
            <a:endParaRPr lang="en-US" b="1" dirty="0"/>
          </a:p>
        </p:txBody>
      </p:sp>
      <p:sp>
        <p:nvSpPr>
          <p:cNvPr id="3" name="Content Placeholder 2"/>
          <p:cNvSpPr>
            <a:spLocks noGrp="1"/>
          </p:cNvSpPr>
          <p:nvPr>
            <p:ph idx="1"/>
          </p:nvPr>
        </p:nvSpPr>
        <p:spPr>
          <a:xfrm>
            <a:off x="691377" y="1304692"/>
            <a:ext cx="11039706" cy="5006897"/>
          </a:xfrm>
        </p:spPr>
        <p:txBody>
          <a:bodyPr>
            <a:normAutofit fontScale="92500" lnSpcReduction="20000"/>
          </a:bodyPr>
          <a:lstStyle/>
          <a:p>
            <a:pPr marL="0" indent="0" algn="just">
              <a:buNone/>
            </a:pPr>
            <a:r>
              <a:rPr lang="en-US" dirty="0" smtClean="0"/>
              <a:t>	Fertility </a:t>
            </a:r>
            <a:r>
              <a:rPr lang="en-US" dirty="0"/>
              <a:t>is the actual number of births in a given population. Its important concepts include:</a:t>
            </a:r>
          </a:p>
          <a:p>
            <a:pPr marL="0" indent="0" algn="just">
              <a:buNone/>
            </a:pPr>
            <a:r>
              <a:rPr lang="en-US" b="1" dirty="0" smtClean="0"/>
              <a:t>a</a:t>
            </a:r>
            <a:r>
              <a:rPr lang="en-US" b="1" dirty="0"/>
              <a:t>. Crude Birth Rate</a:t>
            </a:r>
            <a:r>
              <a:rPr lang="en-US" dirty="0"/>
              <a:t>: </a:t>
            </a:r>
          </a:p>
          <a:p>
            <a:pPr marL="0" indent="0" algn="just">
              <a:buNone/>
            </a:pPr>
            <a:r>
              <a:rPr lang="en-US" dirty="0" smtClean="0"/>
              <a:t>	The </a:t>
            </a:r>
            <a:r>
              <a:rPr lang="en-US" dirty="0"/>
              <a:t>crude birth rate (</a:t>
            </a:r>
            <a:r>
              <a:rPr lang="en-US" dirty="0" err="1"/>
              <a:t>cbr</a:t>
            </a:r>
            <a:r>
              <a:rPr lang="en-US" dirty="0"/>
              <a:t> or b) in a population during a given year is defined as the number of annual live births per 1,000 people in a given population. Or it is the total number of births (B) divided by the midyear population (P). It is normally expressed per thousand population, so we have </a:t>
            </a:r>
          </a:p>
          <a:p>
            <a:pPr marL="0" indent="0" algn="just">
              <a:buNone/>
            </a:pPr>
            <a:r>
              <a:rPr lang="en-US" b="1" dirty="0" smtClean="0"/>
              <a:t>				b </a:t>
            </a:r>
            <a:r>
              <a:rPr lang="en-US" b="1" dirty="0"/>
              <a:t>= 1000 * (B/P)</a:t>
            </a:r>
            <a:endParaRPr lang="en-US" dirty="0"/>
          </a:p>
          <a:p>
            <a:pPr marL="0" indent="0" algn="just">
              <a:buNone/>
            </a:pPr>
            <a:r>
              <a:rPr lang="en-US" b="1" dirty="0"/>
              <a:t>b. Age-specific Fertility Rate</a:t>
            </a:r>
            <a:r>
              <a:rPr lang="en-US" dirty="0"/>
              <a:t>: </a:t>
            </a:r>
          </a:p>
          <a:p>
            <a:pPr marL="0" indent="0" algn="just">
              <a:buNone/>
            </a:pPr>
            <a:r>
              <a:rPr lang="en-US" dirty="0" smtClean="0"/>
              <a:t>	The </a:t>
            </a:r>
            <a:r>
              <a:rPr lang="en-US" dirty="0"/>
              <a:t>age-specific fertility rate (</a:t>
            </a:r>
            <a:r>
              <a:rPr lang="en-US" dirty="0" err="1"/>
              <a:t>asfr</a:t>
            </a:r>
            <a:r>
              <a:rPr lang="en-US" dirty="0"/>
              <a:t>) for women of age group </a:t>
            </a:r>
            <a:r>
              <a:rPr lang="en-US" dirty="0" err="1"/>
              <a:t>i</a:t>
            </a:r>
            <a:r>
              <a:rPr lang="en-US" dirty="0"/>
              <a:t> in a population during a given year is defined as the total number of births to women age </a:t>
            </a:r>
            <a:r>
              <a:rPr lang="en-US" dirty="0" err="1"/>
              <a:t>i</a:t>
            </a:r>
            <a:r>
              <a:rPr lang="en-US" dirty="0"/>
              <a:t> during the year (Bi) divided by the total (midyear) number of women age </a:t>
            </a:r>
            <a:r>
              <a:rPr lang="en-US" dirty="0" err="1"/>
              <a:t>i</a:t>
            </a:r>
            <a:r>
              <a:rPr lang="en-US" dirty="0"/>
              <a:t> (Wi). Expressed per thousand, we have </a:t>
            </a:r>
          </a:p>
          <a:p>
            <a:pPr marL="0" indent="0" algn="just">
              <a:buNone/>
            </a:pPr>
            <a:r>
              <a:rPr lang="en-US" b="1" dirty="0" smtClean="0"/>
              <a:t>				</a:t>
            </a:r>
            <a:r>
              <a:rPr lang="en-US" b="1" dirty="0" err="1" smtClean="0"/>
              <a:t>asfri</a:t>
            </a:r>
            <a:r>
              <a:rPr lang="en-US" b="1" dirty="0" smtClean="0"/>
              <a:t> </a:t>
            </a:r>
            <a:r>
              <a:rPr lang="en-US" b="1" dirty="0"/>
              <a:t>= 1000 * (Bi/Wi) </a:t>
            </a:r>
            <a:endParaRPr lang="en-US" dirty="0"/>
          </a:p>
          <a:p>
            <a:pPr marL="0" indent="0">
              <a:buNone/>
            </a:pPr>
            <a:endParaRPr lang="en-US" dirty="0"/>
          </a:p>
        </p:txBody>
      </p:sp>
    </p:spTree>
    <p:extLst>
      <p:ext uri="{BB962C8B-B14F-4D97-AF65-F5344CB8AC3E}">
        <p14:creationId xmlns:p14="http://schemas.microsoft.com/office/powerpoint/2010/main" val="113184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6"/>
            <a:ext cx="10818541" cy="749996"/>
          </a:xfrm>
        </p:spPr>
        <p:txBody>
          <a:bodyPr>
            <a:normAutofit fontScale="90000"/>
          </a:bodyPr>
          <a:lstStyle/>
          <a:p>
            <a:r>
              <a:rPr lang="en-US" b="1" dirty="0" smtClean="0"/>
              <a:t/>
            </a:r>
            <a:br>
              <a:rPr lang="en-US" b="1" dirty="0" smtClean="0"/>
            </a:br>
            <a:r>
              <a:rPr lang="en-US" b="1" dirty="0" smtClean="0"/>
              <a:t>c</a:t>
            </a:r>
            <a:r>
              <a:rPr lang="en-US" b="1" dirty="0"/>
              <a:t>. Total Fertility Rate</a:t>
            </a:r>
            <a:r>
              <a:rPr lang="en-US" dirty="0"/>
              <a:t>: </a:t>
            </a:r>
            <a:br>
              <a:rPr lang="en-US" dirty="0"/>
            </a:br>
            <a:endParaRPr lang="en-US" dirty="0"/>
          </a:p>
        </p:txBody>
      </p:sp>
      <p:sp>
        <p:nvSpPr>
          <p:cNvPr id="3" name="Content Placeholder 2"/>
          <p:cNvSpPr>
            <a:spLocks noGrp="1"/>
          </p:cNvSpPr>
          <p:nvPr>
            <p:ph idx="1"/>
          </p:nvPr>
        </p:nvSpPr>
        <p:spPr>
          <a:xfrm>
            <a:off x="535259" y="1237786"/>
            <a:ext cx="11095463" cy="4939178"/>
          </a:xfrm>
        </p:spPr>
        <p:txBody>
          <a:bodyPr/>
          <a:lstStyle/>
          <a:p>
            <a:pPr marL="0" indent="0" algn="just">
              <a:buNone/>
            </a:pPr>
            <a:r>
              <a:rPr lang="en-US" dirty="0" smtClean="0"/>
              <a:t>	</a:t>
            </a:r>
            <a:r>
              <a:rPr lang="en-US" sz="2600" dirty="0" smtClean="0"/>
              <a:t>Mathematically</a:t>
            </a:r>
            <a:r>
              <a:rPr lang="en-US" sz="2600" dirty="0"/>
              <a:t>, the total fertility rate (TFR) equals the sum of age-specific fertility rates from the minimum to the maximum age at which childbearing occurs, multiplied by the number of years in each age group and divided by 1000. Thus, for example, if age groups are for five-year intervals (15-19, 20-24, etc.), we have </a:t>
            </a:r>
          </a:p>
          <a:p>
            <a:pPr marL="0" indent="0" algn="just">
              <a:buNone/>
            </a:pPr>
            <a:r>
              <a:rPr lang="en-US" sz="2600" b="1" dirty="0" smtClean="0"/>
              <a:t>			TFR </a:t>
            </a:r>
            <a:r>
              <a:rPr lang="en-US" sz="2600" b="1" dirty="0"/>
              <a:t>= ("SUM" </a:t>
            </a:r>
            <a:r>
              <a:rPr lang="en-US" sz="2600" b="1" dirty="0" err="1"/>
              <a:t>asfri</a:t>
            </a:r>
            <a:r>
              <a:rPr lang="en-US" sz="2600" b="1" dirty="0"/>
              <a:t> * 5)/</a:t>
            </a:r>
            <a:r>
              <a:rPr lang="en-US" sz="2600" b="1" dirty="0" smtClean="0"/>
              <a:t>1000</a:t>
            </a:r>
          </a:p>
          <a:p>
            <a:pPr marL="0" indent="0" algn="just">
              <a:buNone/>
            </a:pPr>
            <a:r>
              <a:rPr lang="en-US" sz="2600" dirty="0" smtClean="0"/>
              <a:t>	</a:t>
            </a:r>
          </a:p>
          <a:p>
            <a:pPr marL="0" indent="0" algn="just">
              <a:buNone/>
            </a:pPr>
            <a:r>
              <a:rPr lang="en-US" sz="2600" dirty="0"/>
              <a:t>	</a:t>
            </a:r>
            <a:r>
              <a:rPr lang="en-US" sz="2600" dirty="0" smtClean="0"/>
              <a:t>The </a:t>
            </a:r>
            <a:r>
              <a:rPr lang="en-US" sz="2600" dirty="0"/>
              <a:t>total fertility rate just described would be a </a:t>
            </a:r>
            <a:r>
              <a:rPr lang="en-US" sz="2600" u="sng" dirty="0"/>
              <a:t>period TFR</a:t>
            </a:r>
            <a:r>
              <a:rPr lang="en-US" sz="2600" dirty="0"/>
              <a:t>, and it would tell us the average number of children a group of women would have if, throughout their reproductive lives, they were to bear children at the rates given by the </a:t>
            </a:r>
            <a:r>
              <a:rPr lang="en-US" sz="2600" dirty="0" err="1" smtClean="0"/>
              <a:t>asfrs</a:t>
            </a:r>
            <a:r>
              <a:rPr lang="en-US" sz="2600" dirty="0" smtClean="0"/>
              <a:t>.</a:t>
            </a:r>
            <a:endParaRPr lang="en-US" sz="2600" dirty="0"/>
          </a:p>
        </p:txBody>
      </p:sp>
    </p:spTree>
    <p:extLst>
      <p:ext uri="{BB962C8B-B14F-4D97-AF65-F5344CB8AC3E}">
        <p14:creationId xmlns:p14="http://schemas.microsoft.com/office/powerpoint/2010/main" val="399802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090"/>
          </a:xfrm>
        </p:spPr>
        <p:txBody>
          <a:bodyPr>
            <a:normAutofit fontScale="90000"/>
          </a:bodyPr>
          <a:lstStyle/>
          <a:p>
            <a:r>
              <a:rPr lang="en-US" b="1" u="sng" dirty="0" smtClean="0"/>
              <a:t/>
            </a:r>
            <a:br>
              <a:rPr lang="en-US" b="1" u="sng" dirty="0" smtClean="0"/>
            </a:br>
            <a:r>
              <a:rPr lang="en-US" b="1" u="sng" dirty="0" smtClean="0"/>
              <a:t>2</a:t>
            </a:r>
            <a:r>
              <a:rPr lang="en-US" b="1" u="sng" dirty="0"/>
              <a:t>. Mortality:</a:t>
            </a:r>
            <a:r>
              <a:rPr lang="en-US" dirty="0"/>
              <a:t> </a:t>
            </a:r>
            <a:br>
              <a:rPr lang="en-US" dirty="0"/>
            </a:br>
            <a:endParaRPr lang="en-US" dirty="0"/>
          </a:p>
        </p:txBody>
      </p:sp>
      <p:sp>
        <p:nvSpPr>
          <p:cNvPr id="3" name="Content Placeholder 2"/>
          <p:cNvSpPr>
            <a:spLocks noGrp="1"/>
          </p:cNvSpPr>
          <p:nvPr>
            <p:ph idx="1"/>
          </p:nvPr>
        </p:nvSpPr>
        <p:spPr>
          <a:xfrm>
            <a:off x="838200" y="1215483"/>
            <a:ext cx="10904034" cy="4961480"/>
          </a:xfrm>
        </p:spPr>
        <p:txBody>
          <a:bodyPr>
            <a:normAutofit fontScale="77500" lnSpcReduction="20000"/>
          </a:bodyPr>
          <a:lstStyle/>
          <a:p>
            <a:pPr marL="0" indent="0" algn="just">
              <a:buNone/>
            </a:pPr>
            <a:r>
              <a:rPr lang="en-US" dirty="0" smtClean="0"/>
              <a:t>	Mortality </a:t>
            </a:r>
            <a:r>
              <a:rPr lang="en-US" dirty="0"/>
              <a:t>is the percentage of deaths in a population.</a:t>
            </a:r>
          </a:p>
          <a:p>
            <a:pPr marL="0" indent="0" algn="just">
              <a:buNone/>
            </a:pPr>
            <a:r>
              <a:rPr lang="en-US" b="1" dirty="0"/>
              <a:t>a. Crude Death Rate</a:t>
            </a:r>
            <a:r>
              <a:rPr lang="en-US" dirty="0"/>
              <a:t>: </a:t>
            </a:r>
          </a:p>
          <a:p>
            <a:pPr marL="0" indent="0" algn="just">
              <a:buNone/>
            </a:pPr>
            <a:r>
              <a:rPr lang="en-US" dirty="0" smtClean="0"/>
              <a:t>	The </a:t>
            </a:r>
            <a:r>
              <a:rPr lang="en-US" dirty="0"/>
              <a:t>crude death rate (</a:t>
            </a:r>
            <a:r>
              <a:rPr lang="en-US" dirty="0" err="1"/>
              <a:t>cdr</a:t>
            </a:r>
            <a:r>
              <a:rPr lang="en-US" dirty="0"/>
              <a:t> or d) in a population during a given year is defined as the annual numbers of deaths per 1,000 people in a given population. Or CDR is the total number of deaths (D) divided by the midyear population (P). It is normally expressed per thousand population, so we have </a:t>
            </a:r>
          </a:p>
          <a:p>
            <a:pPr marL="0" indent="0" algn="just">
              <a:buNone/>
            </a:pPr>
            <a:r>
              <a:rPr lang="en-US" b="1" dirty="0" smtClean="0"/>
              <a:t>				      d </a:t>
            </a:r>
            <a:r>
              <a:rPr lang="en-US" b="1" dirty="0"/>
              <a:t>= 1000 * (D/P) </a:t>
            </a:r>
            <a:endParaRPr lang="en-US" dirty="0"/>
          </a:p>
          <a:p>
            <a:pPr marL="0" indent="0" algn="just">
              <a:buNone/>
            </a:pPr>
            <a:r>
              <a:rPr lang="en-US" b="1" dirty="0"/>
              <a:t>b. Age-specific Death Rate</a:t>
            </a:r>
            <a:r>
              <a:rPr lang="en-US" dirty="0"/>
              <a:t>: </a:t>
            </a:r>
          </a:p>
          <a:p>
            <a:pPr marL="0" indent="0" algn="just">
              <a:buNone/>
            </a:pPr>
            <a:r>
              <a:rPr lang="en-US" dirty="0" smtClean="0"/>
              <a:t>	The </a:t>
            </a:r>
            <a:r>
              <a:rPr lang="en-US" dirty="0"/>
              <a:t>age-specific death rate (</a:t>
            </a:r>
            <a:r>
              <a:rPr lang="en-US" dirty="0" err="1"/>
              <a:t>asdr</a:t>
            </a:r>
            <a:r>
              <a:rPr lang="en-US" dirty="0"/>
              <a:t>) for individuals age </a:t>
            </a:r>
            <a:r>
              <a:rPr lang="en-US" dirty="0" err="1"/>
              <a:t>i</a:t>
            </a:r>
            <a:r>
              <a:rPr lang="en-US" dirty="0"/>
              <a:t> in a population during a given year is defined as the total number of deaths to people age </a:t>
            </a:r>
            <a:r>
              <a:rPr lang="en-US" dirty="0" err="1"/>
              <a:t>i</a:t>
            </a:r>
            <a:r>
              <a:rPr lang="en-US" dirty="0"/>
              <a:t> during the year (Di) divided by the total (midyear) population age </a:t>
            </a:r>
            <a:r>
              <a:rPr lang="en-US" dirty="0" err="1"/>
              <a:t>i</a:t>
            </a:r>
            <a:r>
              <a:rPr lang="en-US" dirty="0"/>
              <a:t> (Pi). Expressed per thousand, we have </a:t>
            </a:r>
          </a:p>
          <a:p>
            <a:pPr marL="0" indent="0" algn="just">
              <a:buNone/>
            </a:pPr>
            <a:r>
              <a:rPr lang="en-US" b="1" dirty="0" smtClean="0"/>
              <a:t>				   </a:t>
            </a:r>
            <a:r>
              <a:rPr lang="en-US" b="1" dirty="0" err="1" smtClean="0"/>
              <a:t>asdri</a:t>
            </a:r>
            <a:r>
              <a:rPr lang="en-US" b="1" dirty="0" smtClean="0"/>
              <a:t> </a:t>
            </a:r>
            <a:r>
              <a:rPr lang="en-US" b="1" dirty="0"/>
              <a:t>= 1000 * (Di/Pi) </a:t>
            </a:r>
            <a:endParaRPr lang="en-US" dirty="0"/>
          </a:p>
          <a:p>
            <a:pPr marL="0" indent="0" algn="just">
              <a:buNone/>
            </a:pPr>
            <a:r>
              <a:rPr lang="en-US" dirty="0" smtClean="0"/>
              <a:t>	Note </a:t>
            </a:r>
            <a:r>
              <a:rPr lang="en-US" dirty="0"/>
              <a:t>that the crude death rate is simply a weighted average of age-specific death rates, with the weights equal to the proportion of the total population represented by those age </a:t>
            </a:r>
            <a:r>
              <a:rPr lang="en-US" dirty="0" err="1"/>
              <a:t>i</a:t>
            </a:r>
            <a:r>
              <a:rPr lang="en-US" dirty="0"/>
              <a:t>. That is, </a:t>
            </a:r>
          </a:p>
          <a:p>
            <a:pPr marL="0" indent="0" algn="just">
              <a:buNone/>
            </a:pPr>
            <a:r>
              <a:rPr lang="en-US" b="1" dirty="0" smtClean="0"/>
              <a:t>			"</a:t>
            </a:r>
            <a:r>
              <a:rPr lang="en-US" b="1" dirty="0"/>
              <a:t>SUM" (</a:t>
            </a:r>
            <a:r>
              <a:rPr lang="en-US" b="1" dirty="0" err="1"/>
              <a:t>asdri</a:t>
            </a:r>
            <a:r>
              <a:rPr lang="en-US" b="1" dirty="0"/>
              <a:t> *(Pi/P)) = 1000 * (D/P) </a:t>
            </a:r>
            <a:endParaRPr lang="en-US" dirty="0"/>
          </a:p>
          <a:p>
            <a:pPr marL="0" indent="0">
              <a:buNone/>
            </a:pPr>
            <a:endParaRPr lang="en-US" dirty="0"/>
          </a:p>
        </p:txBody>
      </p:sp>
    </p:spTree>
    <p:extLst>
      <p:ext uri="{BB962C8B-B14F-4D97-AF65-F5344CB8AC3E}">
        <p14:creationId xmlns:p14="http://schemas.microsoft.com/office/powerpoint/2010/main" val="245415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1148"/>
          </a:xfrm>
        </p:spPr>
        <p:txBody>
          <a:bodyPr>
            <a:normAutofit fontScale="90000"/>
          </a:bodyPr>
          <a:lstStyle/>
          <a:p>
            <a:r>
              <a:rPr lang="en-US" b="1" dirty="0" smtClean="0"/>
              <a:t/>
            </a:r>
            <a:br>
              <a:rPr lang="en-US" b="1" dirty="0" smtClean="0"/>
            </a:br>
            <a:r>
              <a:rPr lang="en-US" b="1" dirty="0" smtClean="0"/>
              <a:t>c</a:t>
            </a:r>
            <a:r>
              <a:rPr lang="en-US" b="1" dirty="0"/>
              <a:t>. Life Expectancy at Birth:</a:t>
            </a:r>
            <a:r>
              <a:rPr lang="en-US" dirty="0"/>
              <a:t/>
            </a:r>
            <a:br>
              <a:rPr lang="en-US" dirty="0"/>
            </a:br>
            <a:endParaRPr lang="en-US" dirty="0"/>
          </a:p>
        </p:txBody>
      </p:sp>
      <p:sp>
        <p:nvSpPr>
          <p:cNvPr id="3" name="Content Placeholder 2"/>
          <p:cNvSpPr>
            <a:spLocks noGrp="1"/>
          </p:cNvSpPr>
          <p:nvPr>
            <p:ph idx="1"/>
          </p:nvPr>
        </p:nvSpPr>
        <p:spPr>
          <a:xfrm>
            <a:off x="838200" y="1483111"/>
            <a:ext cx="10515600" cy="4693851"/>
          </a:xfrm>
        </p:spPr>
        <p:txBody>
          <a:bodyPr/>
          <a:lstStyle/>
          <a:p>
            <a:pPr marL="0" indent="0" algn="just">
              <a:buNone/>
            </a:pPr>
            <a:r>
              <a:rPr lang="en-US" dirty="0" smtClean="0"/>
              <a:t>	Life </a:t>
            </a:r>
            <a:r>
              <a:rPr lang="en-US" dirty="0"/>
              <a:t>expectancy at birth (e0) measures the average number of years that a newborn baby can expect to live. We can think of cohort life expectancy at birth, which would be the average age at death of a cohort of individuals (equal to the total number of person-years lived by the cohort divided by the size of the initial cohort). </a:t>
            </a:r>
          </a:p>
          <a:p>
            <a:pPr marL="0" indent="0">
              <a:buNone/>
            </a:pPr>
            <a:endParaRPr lang="en-US" dirty="0"/>
          </a:p>
        </p:txBody>
      </p:sp>
    </p:spTree>
    <p:extLst>
      <p:ext uri="{BB962C8B-B14F-4D97-AF65-F5344CB8AC3E}">
        <p14:creationId xmlns:p14="http://schemas.microsoft.com/office/powerpoint/2010/main" val="63113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090"/>
          </a:xfrm>
        </p:spPr>
        <p:txBody>
          <a:bodyPr>
            <a:normAutofit fontScale="90000"/>
          </a:bodyPr>
          <a:lstStyle/>
          <a:p>
            <a:r>
              <a:rPr lang="en-US" b="1" u="sng" dirty="0" smtClean="0"/>
              <a:t/>
            </a:r>
            <a:br>
              <a:rPr lang="en-US" b="1" u="sng" dirty="0" smtClean="0"/>
            </a:br>
            <a:r>
              <a:rPr lang="en-US" b="1" u="sng" dirty="0" smtClean="0"/>
              <a:t>3</a:t>
            </a:r>
            <a:r>
              <a:rPr lang="en-US" b="1" u="sng" dirty="0"/>
              <a:t>. Migration</a:t>
            </a:r>
            <a:r>
              <a:rPr lang="en-US" b="1" dirty="0"/>
              <a:t>: </a:t>
            </a:r>
            <a:r>
              <a:rPr lang="en-US" dirty="0"/>
              <a:t/>
            </a:r>
            <a:br>
              <a:rPr lang="en-US" dirty="0"/>
            </a:br>
            <a:endParaRPr lang="en-US" dirty="0"/>
          </a:p>
        </p:txBody>
      </p:sp>
      <p:sp>
        <p:nvSpPr>
          <p:cNvPr id="3" name="Content Placeholder 2"/>
          <p:cNvSpPr>
            <a:spLocks noGrp="1"/>
          </p:cNvSpPr>
          <p:nvPr>
            <p:ph idx="1"/>
          </p:nvPr>
        </p:nvSpPr>
        <p:spPr>
          <a:xfrm>
            <a:off x="838200" y="1159727"/>
            <a:ext cx="10515600" cy="5017236"/>
          </a:xfrm>
        </p:spPr>
        <p:txBody>
          <a:bodyPr/>
          <a:lstStyle/>
          <a:p>
            <a:pPr marL="0" indent="0">
              <a:buNone/>
            </a:pPr>
            <a:r>
              <a:rPr lang="en-US" dirty="0" smtClean="0"/>
              <a:t>	Migration </a:t>
            </a:r>
            <a:r>
              <a:rPr lang="en-US" dirty="0"/>
              <a:t>is the movement of people from one geographical area to another.</a:t>
            </a:r>
          </a:p>
          <a:p>
            <a:pPr marL="0" indent="0">
              <a:buNone/>
            </a:pPr>
            <a:r>
              <a:rPr lang="en-US" b="1" dirty="0"/>
              <a:t>a. Immigration:</a:t>
            </a:r>
            <a:endParaRPr lang="en-US" dirty="0"/>
          </a:p>
          <a:p>
            <a:pPr marL="0" indent="0">
              <a:buNone/>
            </a:pPr>
            <a:r>
              <a:rPr lang="en-US" dirty="0" smtClean="0"/>
              <a:t>	The </a:t>
            </a:r>
            <a:r>
              <a:rPr lang="en-US" dirty="0"/>
              <a:t>process of entering a new  population (country).</a:t>
            </a:r>
          </a:p>
          <a:p>
            <a:pPr marL="0" indent="0">
              <a:buNone/>
            </a:pPr>
            <a:r>
              <a:rPr lang="en-US" b="1" dirty="0"/>
              <a:t>b. Emigration:</a:t>
            </a:r>
            <a:endParaRPr lang="en-US" dirty="0"/>
          </a:p>
          <a:p>
            <a:pPr marL="0" indent="0">
              <a:buNone/>
            </a:pPr>
            <a:r>
              <a:rPr lang="en-US" dirty="0" smtClean="0"/>
              <a:t>	The  </a:t>
            </a:r>
            <a:r>
              <a:rPr lang="en-US" dirty="0"/>
              <a:t>process of  leaving a population (country).</a:t>
            </a:r>
          </a:p>
          <a:p>
            <a:pPr marL="0" indent="0">
              <a:buNone/>
            </a:pPr>
            <a:r>
              <a:rPr lang="en-US" b="1" dirty="0"/>
              <a:t>c. Net Migration:</a:t>
            </a:r>
            <a:endParaRPr lang="en-US" dirty="0"/>
          </a:p>
          <a:p>
            <a:pPr marL="0" indent="0">
              <a:buNone/>
            </a:pPr>
            <a:r>
              <a:rPr lang="en-US" dirty="0" smtClean="0"/>
              <a:t>	Immigration </a:t>
            </a:r>
            <a:r>
              <a:rPr lang="en-US" dirty="0"/>
              <a:t>– Emigration</a:t>
            </a:r>
          </a:p>
          <a:p>
            <a:pPr marL="0" indent="0">
              <a:buNone/>
            </a:pPr>
            <a:r>
              <a:rPr lang="en-US" b="1" dirty="0"/>
              <a:t>d. Gross Migration:</a:t>
            </a:r>
            <a:endParaRPr lang="en-US" dirty="0"/>
          </a:p>
          <a:p>
            <a:pPr marL="0" indent="0">
              <a:buNone/>
            </a:pPr>
            <a:r>
              <a:rPr lang="en-US" dirty="0" smtClean="0"/>
              <a:t>	 </a:t>
            </a:r>
            <a:r>
              <a:rPr lang="en-US" dirty="0"/>
              <a:t>It measures movement in both directions.</a:t>
            </a:r>
          </a:p>
          <a:p>
            <a:pPr marL="0" indent="0">
              <a:buNone/>
            </a:pPr>
            <a:endParaRPr lang="en-US" dirty="0"/>
          </a:p>
        </p:txBody>
      </p:sp>
    </p:spTree>
    <p:extLst>
      <p:ext uri="{BB962C8B-B14F-4D97-AF65-F5344CB8AC3E}">
        <p14:creationId xmlns:p14="http://schemas.microsoft.com/office/powerpoint/2010/main" val="365828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4601"/>
          </a:xfrm>
        </p:spPr>
        <p:txBody>
          <a:bodyPr>
            <a:normAutofit fontScale="90000"/>
          </a:bodyPr>
          <a:lstStyle/>
          <a:p>
            <a:r>
              <a:rPr lang="en-US" b="1" u="sng" dirty="0" smtClean="0"/>
              <a:t/>
            </a:r>
            <a:br>
              <a:rPr lang="en-US" b="1" u="sng" dirty="0" smtClean="0"/>
            </a:br>
            <a:r>
              <a:rPr lang="en-US" b="1" u="sng" dirty="0" smtClean="0"/>
              <a:t>4</a:t>
            </a:r>
            <a:r>
              <a:rPr lang="en-US" b="1" u="sng" dirty="0"/>
              <a:t>. Age and Sex Composition: </a:t>
            </a:r>
            <a:r>
              <a:rPr lang="en-US" dirty="0"/>
              <a:t/>
            </a:r>
            <a:br>
              <a:rPr lang="en-US" dirty="0"/>
            </a:br>
            <a:endParaRPr lang="en-US" dirty="0"/>
          </a:p>
        </p:txBody>
      </p:sp>
      <p:sp>
        <p:nvSpPr>
          <p:cNvPr id="3" name="Content Placeholder 2"/>
          <p:cNvSpPr>
            <a:spLocks noGrp="1"/>
          </p:cNvSpPr>
          <p:nvPr>
            <p:ph idx="1"/>
          </p:nvPr>
        </p:nvSpPr>
        <p:spPr>
          <a:xfrm>
            <a:off x="838200" y="1605776"/>
            <a:ext cx="10515600" cy="4571187"/>
          </a:xfrm>
        </p:spPr>
        <p:txBody>
          <a:bodyPr/>
          <a:lstStyle/>
          <a:p>
            <a:pPr marL="0" indent="0" algn="just">
              <a:buNone/>
            </a:pPr>
            <a:r>
              <a:rPr lang="en-US" dirty="0" smtClean="0"/>
              <a:t>	The </a:t>
            </a:r>
            <a:r>
              <a:rPr lang="en-US" dirty="0"/>
              <a:t>age and sex composition of a population is reflected by an </a:t>
            </a:r>
            <a:r>
              <a:rPr lang="en-US" b="1" dirty="0"/>
              <a:t>age pyramid</a:t>
            </a:r>
            <a:r>
              <a:rPr lang="en-US" dirty="0"/>
              <a:t>. These diagrams are drawn with age (ascending) on a central vertical axis, horizontal bars showing the number or proportion of males on the left, and bars showing the number or proportion of females on the right. They are an extremely useful means of depicting the age and sex composition of a population, and typically will provide a good deal of information about the past history of fertility and perhaps also mortality and migration in a population. </a:t>
            </a:r>
          </a:p>
          <a:p>
            <a:pPr marL="0" indent="0">
              <a:buNone/>
            </a:pPr>
            <a:endParaRPr lang="en-US" dirty="0"/>
          </a:p>
        </p:txBody>
      </p:sp>
    </p:spTree>
    <p:extLst>
      <p:ext uri="{BB962C8B-B14F-4D97-AF65-F5344CB8AC3E}">
        <p14:creationId xmlns:p14="http://schemas.microsoft.com/office/powerpoint/2010/main" val="232220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1938"/>
          </a:xfrm>
        </p:spPr>
        <p:txBody>
          <a:bodyPr>
            <a:normAutofit fontScale="90000"/>
          </a:bodyPr>
          <a:lstStyle/>
          <a:p>
            <a:r>
              <a:rPr lang="en-US" b="1" u="sng" dirty="0"/>
              <a:t>5. Population Growth:</a:t>
            </a:r>
            <a:r>
              <a:rPr lang="en-US" dirty="0"/>
              <a:t> </a:t>
            </a:r>
            <a:endParaRPr lang="en-US" dirty="0"/>
          </a:p>
        </p:txBody>
      </p:sp>
      <p:sp>
        <p:nvSpPr>
          <p:cNvPr id="3" name="Content Placeholder 2"/>
          <p:cNvSpPr>
            <a:spLocks noGrp="1"/>
          </p:cNvSpPr>
          <p:nvPr>
            <p:ph idx="1"/>
          </p:nvPr>
        </p:nvSpPr>
        <p:spPr>
          <a:xfrm>
            <a:off x="838200" y="1159727"/>
            <a:ext cx="10515600" cy="5229922"/>
          </a:xfrm>
        </p:spPr>
        <p:txBody>
          <a:bodyPr>
            <a:normAutofit/>
          </a:bodyPr>
          <a:lstStyle/>
          <a:p>
            <a:pPr marL="0" indent="0" algn="just">
              <a:buNone/>
            </a:pPr>
            <a:r>
              <a:rPr lang="en-US" dirty="0" smtClean="0"/>
              <a:t>	</a:t>
            </a:r>
            <a:r>
              <a:rPr lang="en-US" sz="2400" dirty="0" smtClean="0"/>
              <a:t>Population </a:t>
            </a:r>
            <a:r>
              <a:rPr lang="en-US" sz="2400" dirty="0"/>
              <a:t>growth is known as change in any population over time. The change in population from one year to the next equals the excess of births over deaths plus the amount of net in-migration: </a:t>
            </a:r>
          </a:p>
          <a:p>
            <a:pPr marL="0" indent="0" algn="just">
              <a:buNone/>
            </a:pPr>
            <a:r>
              <a:rPr lang="en-US" sz="2400" b="1" dirty="0" smtClean="0"/>
              <a:t>		   	"</a:t>
            </a:r>
            <a:r>
              <a:rPr lang="en-US" sz="2400" b="1" dirty="0"/>
              <a:t>DELTA" P = </a:t>
            </a:r>
            <a:r>
              <a:rPr lang="en-US" sz="2400" b="1" dirty="0" smtClean="0"/>
              <a:t>B-D+I-O</a:t>
            </a:r>
          </a:p>
          <a:p>
            <a:pPr marL="0" indent="0" algn="just">
              <a:buNone/>
            </a:pPr>
            <a:r>
              <a:rPr lang="en-US" sz="2400" b="1" dirty="0" smtClean="0"/>
              <a:t>			Births </a:t>
            </a:r>
            <a:r>
              <a:rPr lang="en-US" sz="2400" b="1" dirty="0"/>
              <a:t>– Deaths + Net-migration</a:t>
            </a:r>
            <a:endParaRPr lang="en-US" sz="2400" dirty="0"/>
          </a:p>
          <a:p>
            <a:pPr marL="0" indent="0" algn="just">
              <a:buNone/>
            </a:pPr>
            <a:r>
              <a:rPr lang="en-US" sz="2400" b="1" dirty="0"/>
              <a:t>a. </a:t>
            </a:r>
            <a:r>
              <a:rPr lang="en-US" sz="2400" b="1" dirty="0" smtClean="0"/>
              <a:t>Positive </a:t>
            </a:r>
            <a:r>
              <a:rPr lang="en-US" sz="2400" b="1" dirty="0"/>
              <a:t>Population Growth:</a:t>
            </a:r>
            <a:endParaRPr lang="en-US" sz="2400" dirty="0"/>
          </a:p>
          <a:p>
            <a:pPr marL="0" indent="0" algn="just">
              <a:buNone/>
            </a:pPr>
            <a:r>
              <a:rPr lang="en-US" sz="2400" dirty="0" smtClean="0"/>
              <a:t>	Positive </a:t>
            </a:r>
            <a:r>
              <a:rPr lang="en-US" sz="2400" dirty="0"/>
              <a:t>population growth is a situation in which the number of newborns and the number of immigrants is greater than the number of dying and emigrating people. Mathematically it can be expressed as</a:t>
            </a:r>
          </a:p>
          <a:p>
            <a:pPr marL="457200" lvl="1" indent="0" algn="just">
              <a:buNone/>
            </a:pPr>
            <a:r>
              <a:rPr lang="en-US" b="1" dirty="0" smtClean="0"/>
              <a:t>		       Positive </a:t>
            </a:r>
            <a:r>
              <a:rPr lang="en-US" b="1" dirty="0"/>
              <a:t>population growth = b + </a:t>
            </a:r>
            <a:r>
              <a:rPr lang="en-US" b="1" dirty="0" err="1"/>
              <a:t>i</a:t>
            </a:r>
            <a:r>
              <a:rPr lang="en-US" b="1" dirty="0"/>
              <a:t> &gt; d + e</a:t>
            </a:r>
            <a:endParaRPr lang="en-US" dirty="0"/>
          </a:p>
          <a:p>
            <a:pPr marL="0" indent="0" algn="just">
              <a:buNone/>
            </a:pPr>
            <a:r>
              <a:rPr lang="en-US" sz="2400" dirty="0" smtClean="0"/>
              <a:t>	Pakistan</a:t>
            </a:r>
            <a:r>
              <a:rPr lang="en-US" sz="2400" dirty="0"/>
              <a:t>, India, Bangladesh and USA are the countries showing positive population growth rate.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1972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28" y="258021"/>
            <a:ext cx="10515600" cy="689834"/>
          </a:xfrm>
        </p:spPr>
        <p:txBody>
          <a:bodyPr>
            <a:normAutofit/>
          </a:bodyPr>
          <a:lstStyle/>
          <a:p>
            <a:r>
              <a:rPr lang="en-US" sz="3600" b="1" dirty="0" smtClean="0"/>
              <a:t>b. Negative Population Growth:</a:t>
            </a:r>
            <a:endParaRPr lang="en-US" sz="3600" b="1" dirty="0"/>
          </a:p>
        </p:txBody>
      </p:sp>
      <p:sp>
        <p:nvSpPr>
          <p:cNvPr id="5" name="Rectangle 2"/>
          <p:cNvSpPr>
            <a:spLocks noGrp="1" noChangeArrowheads="1"/>
          </p:cNvSpPr>
          <p:nvPr>
            <p:ph idx="1"/>
          </p:nvPr>
        </p:nvSpPr>
        <p:spPr bwMode="auto">
          <a:xfrm>
            <a:off x="496730" y="1348799"/>
            <a:ext cx="10615098"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6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Population growth will be termed as negative when births plus immigration is less then deaths plus emigration.</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Negative population growth = b + </a:t>
            </a:r>
            <a:r>
              <a:rPr kumimoji="0" lang="en-US" sz="26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kumimoji="0" lang="en-US" sz="26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&lt; d + e</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Japan, Germany, Italy, Russia etc. are the countries showing negative population growth rate.</a:t>
            </a:r>
            <a:endParaRPr lang="en-US" sz="2600" dirty="0">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Zero Population Growth:</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Zero population growth is a situation in which the number of new births and the number of immigrants in a population is no more than the number of dying people and the number of emigrants, so that the population size remains the same for the period of time.</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Zero population growth = b + </a:t>
            </a:r>
            <a:r>
              <a:rPr kumimoji="0" lang="en-US" sz="26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kumimoji="0" lang="en-US" sz="26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d + e</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Spain, Belgium, Austria, and Green land are the countries showing zero population growth.</a:t>
            </a:r>
            <a:endParaRPr kumimoji="0" lang="en-US" sz="2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571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33</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Basic Notions and Demographic Concepts of Population  </vt:lpstr>
      <vt:lpstr> 1. Fertility:  </vt:lpstr>
      <vt:lpstr> c. Total Fertility Rate:  </vt:lpstr>
      <vt:lpstr> 2. Mortality:  </vt:lpstr>
      <vt:lpstr> c. Life Expectancy at Birth: </vt:lpstr>
      <vt:lpstr> 3. Migration:  </vt:lpstr>
      <vt:lpstr> 4. Age and Sex Composition:  </vt:lpstr>
      <vt:lpstr>5. Population Growth: </vt:lpstr>
      <vt:lpstr>b. Negative Population Growth:</vt:lpstr>
      <vt:lpstr> 6. Demographic Transition:  </vt:lpstr>
      <vt:lpstr>Sources:</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Notions and Demographic Concepts of Population  </dc:title>
  <dc:creator>Acer</dc:creator>
  <cp:lastModifiedBy>Acer</cp:lastModifiedBy>
  <cp:revision>10</cp:revision>
  <dcterms:created xsi:type="dcterms:W3CDTF">2020-05-01T23:20:53Z</dcterms:created>
  <dcterms:modified xsi:type="dcterms:W3CDTF">2020-05-01T23:47:03Z</dcterms:modified>
</cp:coreProperties>
</file>